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2" r:id="rId15"/>
    <p:sldId id="270" r:id="rId16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323" autoAdjust="0"/>
  </p:normalViewPr>
  <p:slideViewPr>
    <p:cSldViewPr>
      <p:cViewPr>
        <p:scale>
          <a:sx n="90" d="100"/>
          <a:sy n="90" d="100"/>
        </p:scale>
        <p:origin x="-2176" y="-2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391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B29BF48B-A3C2-7F47-AE61-DAD6A8D93A9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31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D15B58-5977-D849-8AC7-4A6C86C326C4}" type="slidenum">
              <a:rPr lang="en-US"/>
              <a:pPr/>
              <a:t>1</a:t>
            </a:fld>
            <a:endParaRPr 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E0C640-2730-3C4F-8811-51723EF414CA}" type="slidenum">
              <a:rPr lang="en-US"/>
              <a:pPr/>
              <a:t>10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7CAF72-FD48-5B4A-AEE0-2A609014E443}" type="slidenum">
              <a:rPr lang="en-US"/>
              <a:pPr/>
              <a:t>11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352688-C5B0-EE4D-A6C1-382EFFDB27F8}" type="slidenum">
              <a:rPr lang="en-US"/>
              <a:pPr/>
              <a:t>12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2B8F11-5C06-3246-9347-44B0363E3132}" type="slidenum">
              <a:rPr lang="en-US"/>
              <a:pPr/>
              <a:t>13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352688-C5B0-EE4D-A6C1-382EFFDB27F8}" type="slidenum">
              <a:rPr lang="en-US"/>
              <a:pPr/>
              <a:t>14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2B8F11-5C06-3246-9347-44B0363E3132}" type="slidenum">
              <a:rPr lang="en-US"/>
              <a:pPr/>
              <a:t>15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5852EA-7F9B-5E4C-B1E7-20907AA63659}" type="slidenum">
              <a:rPr lang="en-US"/>
              <a:pPr/>
              <a:t>2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4389438"/>
            <a:ext cx="688181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de-DE" dirty="0"/>
          </a:p>
          <a:p>
            <a:r>
              <a:rPr lang="de-DE" dirty="0"/>
              <a:t>In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tropics</a:t>
            </a:r>
            <a:r>
              <a:rPr lang="de-DE" dirty="0"/>
              <a:t> </a:t>
            </a:r>
            <a:r>
              <a:rPr lang="de-DE" dirty="0" err="1"/>
              <a:t>toward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North </a:t>
            </a:r>
            <a:r>
              <a:rPr lang="de-DE" dirty="0" err="1"/>
              <a:t>Atlantic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transferred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Atmosphere</a:t>
            </a:r>
            <a:r>
              <a:rPr lang="de-DE" dirty="0"/>
              <a:t>.</a:t>
            </a:r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In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words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tropics</a:t>
            </a:r>
            <a:r>
              <a:rPr lang="de-DE" dirty="0" smtClean="0"/>
              <a:t> </a:t>
            </a:r>
            <a:r>
              <a:rPr lang="de-DE" dirty="0" err="1" smtClean="0"/>
              <a:t>toward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North </a:t>
            </a:r>
            <a:r>
              <a:rPr lang="de-DE" dirty="0" err="1" smtClean="0"/>
              <a:t>Atlantic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transferred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Atmosphere</a:t>
            </a:r>
            <a:r>
              <a:rPr lang="de-DE" dirty="0" smtClean="0"/>
              <a:t>.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356A28-DD06-0B4E-9BF8-768DDEABD5D2}" type="slidenum">
              <a:rPr lang="en-US"/>
              <a:pPr/>
              <a:t>3</a:t>
            </a:fld>
            <a:endParaRPr lang="en-US"/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BD78FC-CC3F-7D48-987F-EBF71C125605}" type="slidenum">
              <a:rPr lang="en-US"/>
              <a:pPr/>
              <a:t>4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79400" y="4389438"/>
            <a:ext cx="54816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Previous studies have</a:t>
            </a:r>
          </a:p>
          <a:p>
            <a:r>
              <a:rPr lang="en-US" dirty="0"/>
              <a:t>demonstrated that this </a:t>
            </a:r>
            <a:r>
              <a:rPr lang="en-US" dirty="0" err="1"/>
              <a:t>basinwide</a:t>
            </a:r>
            <a:r>
              <a:rPr lang="en-US" dirty="0"/>
              <a:t> pattern has a large</a:t>
            </a:r>
          </a:p>
          <a:p>
            <a:r>
              <a:rPr lang="en-US" dirty="0"/>
              <a:t>influence on almost the whole North Hemisphere cli-</a:t>
            </a:r>
          </a:p>
          <a:p>
            <a:r>
              <a:rPr lang="en-US" dirty="0"/>
              <a:t>mate, for example, </a:t>
            </a:r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Previous studies have</a:t>
            </a:r>
            <a:r>
              <a:rPr lang="en-US" baseline="0" dirty="0" smtClean="0"/>
              <a:t> </a:t>
            </a:r>
            <a:r>
              <a:rPr lang="en-US" dirty="0" smtClean="0"/>
              <a:t>demonstrated that this </a:t>
            </a:r>
            <a:r>
              <a:rPr lang="en-US" dirty="0" err="1" smtClean="0"/>
              <a:t>basinwide</a:t>
            </a:r>
            <a:r>
              <a:rPr lang="en-US" dirty="0" smtClean="0"/>
              <a:t> pattern has a large</a:t>
            </a:r>
            <a:r>
              <a:rPr lang="en-US" baseline="0" dirty="0" smtClean="0"/>
              <a:t> </a:t>
            </a:r>
            <a:r>
              <a:rPr lang="en-US" dirty="0" smtClean="0"/>
              <a:t>influence on almost the whole North Hemisphere climate, for example</a:t>
            </a:r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82EC20-E617-CF4F-B7BB-B8361812D604}" type="slidenum">
              <a:rPr lang="en-US"/>
              <a:pPr/>
              <a:t>5</a:t>
            </a:fld>
            <a:endParaRPr lang="en-US"/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4288" y="4938713"/>
            <a:ext cx="7026275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>
                <a:latin typeface="Calibri" charset="0"/>
              </a:rPr>
              <a:t>With a frequency of 60 - 90 years, effects of the AMO are hard to evaluate since observations are limited to about 150 years. </a:t>
            </a:r>
          </a:p>
          <a:p>
            <a:pPr>
              <a:spcBef>
                <a:spcPts val="450"/>
              </a:spcBef>
            </a:pPr>
            <a:r>
              <a:rPr lang="en-US">
                <a:latin typeface="Calibri" charset="0"/>
              </a:rPr>
              <a:t>Tracking records of marine species are even shorter, making statistically significant analyses impossible. </a:t>
            </a:r>
          </a:p>
          <a:p>
            <a:pPr>
              <a:spcBef>
                <a:spcPts val="450"/>
              </a:spcBef>
            </a:pPr>
            <a:r>
              <a:rPr lang="en-US">
                <a:latin typeface="Calibri" charset="0"/>
              </a:rPr>
              <a:t>One way to avoid this lack of data is to use numerical models. However,  Still, GCMs are necessary to make statistically significant statements about a possible impact of the AMO on the Baltic Sea ecosystem.\\</a:t>
            </a:r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overcome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limitations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se a </a:t>
            </a:r>
            <a:r>
              <a:rPr lang="de-DE" dirty="0" err="1" smtClean="0"/>
              <a:t>numerical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B2A30A-B276-CA4A-BE70-F281E2332951}" type="slidenum">
              <a:rPr lang="en-US"/>
              <a:pPr/>
              <a:t>6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200">
                <a:latin typeface="Calibri" charset="0"/>
                <a:cs typeface="Noto Sans CJK SC Regular" charset="0"/>
              </a:rPr>
              <a:t>This dynamical downscaling approach of ECHO-G allows to include regional effects, e.g. a better captured geographical distribution of precipitation \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FDBB64FE-7DE9-2B4F-BB22-5C8E925634A8}" type="slidenum">
              <a:rPr lang="en-US" sz="1200"/>
              <a:pPr algn="r">
                <a:buClrTx/>
                <a:buFontTx/>
                <a:buNone/>
              </a:pPr>
              <a:t>6</a:t>
            </a:fld>
            <a:endParaRPr lang="en-US" sz="1200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Origin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amo</a:t>
            </a:r>
            <a:r>
              <a:rPr lang="de-DE" dirty="0" smtClean="0"/>
              <a:t> in echo-</a:t>
            </a:r>
            <a:r>
              <a:rPr lang="de-DE" dirty="0" err="1" smtClean="0"/>
              <a:t>g</a:t>
            </a:r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1C4F9A-0979-F942-B0BB-6D17FE98FE94}" type="slidenum">
              <a:rPr lang="en-US"/>
              <a:pPr/>
              <a:t>7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Power </a:t>
            </a:r>
            <a:r>
              <a:rPr lang="de-DE" dirty="0" err="1" smtClean="0"/>
              <a:t>spectrum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distribution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power in </a:t>
            </a:r>
            <a:r>
              <a:rPr lang="de-DE" baseline="0" dirty="0" err="1" smtClean="0"/>
              <a:t>frequency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</a:t>
            </a:r>
            <a:r>
              <a:rPr lang="de-DE" baseline="0" dirty="0" smtClean="0"/>
              <a:t>. „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frequency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</a:t>
            </a:r>
            <a:r>
              <a:rPr lang="de-DE" baseline="0" dirty="0" smtClean="0"/>
              <a:t>“</a:t>
            </a:r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677042-1AB6-0344-893E-30CEB202CC0C}" type="slidenum">
              <a:rPr lang="en-US"/>
              <a:pPr/>
              <a:t>8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excited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atmospheric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noise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807313-E716-B845-A1F7-6829CEC7EAE4}" type="slidenum">
              <a:rPr lang="en-US"/>
              <a:pPr/>
              <a:t>9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Notizen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More </a:t>
            </a:r>
            <a:r>
              <a:rPr lang="de-DE" dirty="0" err="1" smtClean="0"/>
              <a:t>than</a:t>
            </a:r>
            <a:r>
              <a:rPr lang="de-DE" dirty="0" smtClean="0"/>
              <a:t> 50%explained </a:t>
            </a:r>
            <a:r>
              <a:rPr lang="de-DE" dirty="0" err="1" smtClean="0"/>
              <a:t>variability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Phase </a:t>
            </a:r>
            <a:r>
              <a:rPr lang="de-DE" dirty="0" err="1" smtClean="0"/>
              <a:t>relationship</a:t>
            </a:r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0AAE4C1-62CE-F249-B7E0-387EB79D57D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48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A26C73-4D99-B140-9086-FDF557055A9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3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4835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835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E059DC-EE3E-9A4B-A250-0E54B2DEC23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879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0EA5DD1-E5FB-484A-ADEA-45E6B8A2AF3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80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12D497-729A-084A-B7B3-6152BDC7065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789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737C21-3B51-9E44-8A16-385CA9AC51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599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66789F6-4652-6A44-BCC6-B8F036CC754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6C908E5-9AB0-6647-A2C7-210244A798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0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DD50701-6E34-0640-93B2-32949B28CAF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52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9422C0-B8E3-1242-88C6-4F0E6817122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56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1086A3E-F617-6B4B-9F4E-77A04CC26D9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66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r>
              <a:rPr lang="de-DE"/>
              <a:t>06.06.18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04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B4D67314-94EB-E745-A203-E1A87DB3199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295400" y="0"/>
            <a:ext cx="7848600" cy="806450"/>
          </a:xfrm>
          <a:prstGeom prst="rect">
            <a:avLst/>
          </a:prstGeom>
          <a:solidFill>
            <a:srgbClr val="E8F5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295400" cy="806450"/>
          </a:xfrm>
          <a:prstGeom prst="rect">
            <a:avLst/>
          </a:prstGeom>
          <a:solidFill>
            <a:srgbClr val="71AE3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806450"/>
            <a:ext cx="525463" cy="6051550"/>
          </a:xfrm>
          <a:prstGeom prst="rect">
            <a:avLst/>
          </a:prstGeom>
          <a:solidFill>
            <a:srgbClr val="0035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129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619250" y="125413"/>
            <a:ext cx="706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619375" y="105739"/>
            <a:ext cx="46088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</a:pPr>
            <a:r>
              <a:rPr lang="de-DE" sz="1600" b="1" dirty="0">
                <a:latin typeface="MetaPro-Normal" charset="0"/>
              </a:rPr>
              <a:t>Impact </a:t>
            </a:r>
            <a:r>
              <a:rPr lang="de-DE" sz="1600" b="1" dirty="0" err="1">
                <a:latin typeface="MetaPro-Normal" charset="0"/>
              </a:rPr>
              <a:t>of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err="1">
                <a:latin typeface="MetaPro-Normal" charset="0"/>
              </a:rPr>
              <a:t>the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err="1">
                <a:latin typeface="MetaPro-Normal" charset="0"/>
              </a:rPr>
              <a:t>Atlantic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err="1">
                <a:latin typeface="MetaPro-Normal" charset="0"/>
              </a:rPr>
              <a:t>Multidecadal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err="1">
                <a:latin typeface="MetaPro-Normal" charset="0"/>
              </a:rPr>
              <a:t>Oscillation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smtClean="0">
                <a:latin typeface="MetaPro-Normal" charset="0"/>
              </a:rPr>
              <a:t>on </a:t>
            </a:r>
            <a:r>
              <a:rPr lang="de-DE" sz="1600" b="1" dirty="0">
                <a:latin typeface="MetaPro-Normal" charset="0"/>
              </a:rPr>
              <a:t>Baltic </a:t>
            </a:r>
            <a:r>
              <a:rPr lang="de-DE" sz="1600" b="1" dirty="0" err="1">
                <a:latin typeface="MetaPro-Normal" charset="0"/>
              </a:rPr>
              <a:t>Sea</a:t>
            </a:r>
            <a:r>
              <a:rPr lang="de-DE" sz="1600" b="1" dirty="0">
                <a:latin typeface="MetaPro-Normal" charset="0"/>
              </a:rPr>
              <a:t> </a:t>
            </a:r>
            <a:r>
              <a:rPr lang="de-DE" sz="1600" b="1" dirty="0" err="1">
                <a:latin typeface="MetaPro-Normal" charset="0"/>
              </a:rPr>
              <a:t>variability</a:t>
            </a:r>
            <a:endParaRPr lang="de-DE" sz="1600" b="1" dirty="0">
              <a:latin typeface="MetaPro-Norm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580112" y="0"/>
            <a:ext cx="3563997" cy="8038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2pPr>
      <a:lvl3pPr marL="1143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3pPr>
      <a:lvl4pPr marL="1600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4pPr>
      <a:lvl5pPr marL="20574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E2E6E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MetaPro-Normal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MetaPro-Normal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MetaPro-Normal" charset="0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i.org/10.1016/j.gloplacha.2016.08.01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685800" y="1125538"/>
            <a:ext cx="813435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>
                <a:latin typeface="Calibri" charset="0"/>
              </a:rPr>
              <a:t>Impact of the Atlantic </a:t>
            </a:r>
            <a:r>
              <a:rPr lang="en-US" sz="4400" dirty="0" err="1">
                <a:latin typeface="Calibri" charset="0"/>
              </a:rPr>
              <a:t>Multidecadal</a:t>
            </a:r>
            <a:r>
              <a:rPr lang="en-US" sz="4400" dirty="0">
                <a:latin typeface="Calibri" charset="0"/>
              </a:rPr>
              <a:t> Oscillation on</a:t>
            </a:r>
            <a:br>
              <a:rPr lang="en-US" sz="4400" dirty="0">
                <a:latin typeface="Calibri" charset="0"/>
              </a:rPr>
            </a:br>
            <a:r>
              <a:rPr lang="en-US" sz="4400" dirty="0">
                <a:latin typeface="Calibri" charset="0"/>
              </a:rPr>
              <a:t>Baltic Sea variability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42988" y="3600450"/>
            <a:ext cx="745013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de-DE" sz="2000">
                <a:latin typeface="Calibri" charset="0"/>
              </a:rPr>
              <a:t>Florian Börgel</a:t>
            </a:r>
            <a:r>
              <a:rPr lang="de-DE" sz="2000" baseline="30000">
                <a:latin typeface="Calibri" charset="0"/>
              </a:rPr>
              <a:t>1</a:t>
            </a:r>
            <a:r>
              <a:rPr lang="de-DE" sz="2000">
                <a:latin typeface="Calibri" charset="0"/>
              </a:rPr>
              <a:t> , Claudia Frauen</a:t>
            </a:r>
            <a:r>
              <a:rPr lang="de-DE" sz="2000" baseline="30000">
                <a:latin typeface="Calibri" charset="0"/>
              </a:rPr>
              <a:t>1</a:t>
            </a:r>
            <a:r>
              <a:rPr lang="de-DE" sz="2000">
                <a:latin typeface="Calibri" charset="0"/>
              </a:rPr>
              <a:t> , Thomas Neumann</a:t>
            </a:r>
            <a:r>
              <a:rPr lang="de-DE" sz="2000" baseline="30000">
                <a:latin typeface="Calibri" charset="0"/>
              </a:rPr>
              <a:t>1</a:t>
            </a:r>
            <a:r>
              <a:rPr lang="de-DE" sz="2000">
                <a:latin typeface="Calibri" charset="0"/>
              </a:rPr>
              <a:t> , S. Schimanke</a:t>
            </a:r>
            <a:r>
              <a:rPr lang="de-DE" sz="2000" baseline="30000">
                <a:latin typeface="Calibri" charset="0"/>
              </a:rPr>
              <a:t>2</a:t>
            </a:r>
            <a:r>
              <a:rPr lang="de-DE" sz="2000">
                <a:latin typeface="Calibri" charset="0"/>
              </a:rPr>
              <a:t>,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r>
              <a:rPr lang="de-DE" sz="2000">
                <a:latin typeface="Calibri" charset="0"/>
              </a:rPr>
              <a:t> H. E. Markus Meier</a:t>
            </a:r>
            <a:r>
              <a:rPr lang="de-DE" sz="2000" baseline="30000">
                <a:latin typeface="Calibri" charset="0"/>
              </a:rPr>
              <a:t>1,2</a:t>
            </a:r>
            <a:r>
              <a:rPr lang="de-DE" sz="2000">
                <a:latin typeface="Calibri" charset="0"/>
              </a:rPr>
              <a:t> 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85800" y="5300663"/>
            <a:ext cx="813435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aseline="30000"/>
              <a:t>1</a:t>
            </a:r>
            <a:r>
              <a:rPr lang="en-US" sz="1400"/>
              <a:t> Leibniz Institute for Baltic Sea Research, Warnemünde, Germany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85800" y="5807075"/>
            <a:ext cx="7807325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400" baseline="30000"/>
              <a:t>2</a:t>
            </a:r>
            <a:r>
              <a:rPr lang="en-US" sz="1400"/>
              <a:t> Swedish Meteorological and Hydrological Institute, Norrköpping, Sweden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7337C08A-767B-BA49-91FB-46C3F8A7721A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5576" y="4653136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tx1"/>
                </a:solidFill>
              </a:rPr>
              <a:t>s</a:t>
            </a:r>
            <a:r>
              <a:rPr lang="de-DE" sz="1400" dirty="0" err="1" smtClean="0">
                <a:solidFill>
                  <a:schemeClr val="tx1"/>
                </a:solidFill>
              </a:rPr>
              <a:t>ubmitted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to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Geophysical</a:t>
            </a:r>
            <a:r>
              <a:rPr lang="de-DE" sz="1400" dirty="0" smtClean="0">
                <a:solidFill>
                  <a:schemeClr val="tx1"/>
                </a:solidFill>
              </a:rPr>
              <a:t> Research Letters, 2018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915816" y="6309320"/>
            <a:ext cx="368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0000"/>
                </a:solidFill>
                <a:latin typeface="+mj-lt"/>
              </a:rPr>
              <a:t>f</a:t>
            </a:r>
            <a:r>
              <a:rPr lang="de-DE" dirty="0" err="1" smtClean="0">
                <a:solidFill>
                  <a:srgbClr val="000000"/>
                </a:solidFill>
                <a:latin typeface="+mj-lt"/>
              </a:rPr>
              <a:t>lorian.boergel@io-warnemuende.de</a:t>
            </a:r>
            <a:endParaRPr lang="de-DE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93435"/>
            <a:ext cx="5904656" cy="516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9FFADB7A-50D2-4D48-9CBB-7923647C0C14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20272" y="3140968"/>
            <a:ext cx="19442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Difference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precipitation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between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AMO+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and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AMO-. a)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winter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(DJF), b) spring (MAM), c)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summer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(JJA), d)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autumn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(SON). The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scale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shows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relative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difference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to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local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seasonal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mean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. Statistical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significant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regions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are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chemeClr val="tx1"/>
                </a:solidFill>
                <a:latin typeface="+mj-lt"/>
              </a:rPr>
              <a:t>hatched</a:t>
            </a:r>
            <a:r>
              <a:rPr lang="de-DE" sz="1600" dirty="0" smtClean="0">
                <a:solidFill>
                  <a:schemeClr val="tx1"/>
                </a:solidFill>
                <a:latin typeface="+mj-lt"/>
              </a:rPr>
              <a:t>.</a:t>
            </a:r>
            <a:endParaRPr lang="de-DE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836712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0000"/>
                </a:solidFill>
              </a:rPr>
              <a:t>AMO </a:t>
            </a:r>
            <a:r>
              <a:rPr lang="de-DE" sz="3200" dirty="0" err="1" smtClean="0">
                <a:solidFill>
                  <a:srgbClr val="000000"/>
                </a:solidFill>
              </a:rPr>
              <a:t>influences</a:t>
            </a:r>
            <a:r>
              <a:rPr lang="de-DE" sz="3200" dirty="0" smtClean="0">
                <a:solidFill>
                  <a:srgbClr val="000000"/>
                </a:solidFill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</a:rPr>
              <a:t>the</a:t>
            </a:r>
            <a:r>
              <a:rPr lang="de-DE" sz="3200" dirty="0" smtClean="0">
                <a:solidFill>
                  <a:srgbClr val="000000"/>
                </a:solidFill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</a:rPr>
              <a:t>precipitation</a:t>
            </a:r>
            <a:r>
              <a:rPr lang="de-DE" sz="3200" dirty="0" smtClean="0">
                <a:solidFill>
                  <a:srgbClr val="000000"/>
                </a:solidFill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</a:rPr>
              <a:t>over</a:t>
            </a:r>
            <a:r>
              <a:rPr lang="de-DE" sz="3200" dirty="0" smtClean="0">
                <a:solidFill>
                  <a:srgbClr val="000000"/>
                </a:solidFill>
              </a:rPr>
              <a:t> </a:t>
            </a:r>
            <a:r>
              <a:rPr lang="de-DE" sz="3200" dirty="0" err="1" smtClean="0">
                <a:solidFill>
                  <a:srgbClr val="000000"/>
                </a:solidFill>
              </a:rPr>
              <a:t>the</a:t>
            </a:r>
            <a:r>
              <a:rPr lang="de-DE" sz="3200" dirty="0" smtClean="0">
                <a:solidFill>
                  <a:srgbClr val="000000"/>
                </a:solidFill>
              </a:rPr>
              <a:t> Baltic </a:t>
            </a:r>
            <a:r>
              <a:rPr lang="de-DE" sz="3200" dirty="0" err="1" smtClean="0">
                <a:solidFill>
                  <a:srgbClr val="000000"/>
                </a:solidFill>
              </a:rPr>
              <a:t>Sea</a:t>
            </a:r>
            <a:endParaRPr lang="de-DE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r="4436"/>
          <a:stretch/>
        </p:blipFill>
        <p:spPr bwMode="auto">
          <a:xfrm>
            <a:off x="539552" y="933991"/>
            <a:ext cx="7056784" cy="559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3EBCA185-41BD-324C-98B3-B1C43AA1BC08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596336" y="1052736"/>
            <a:ext cx="1547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Mean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SLP in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winter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a), </a:t>
            </a:r>
          </a:p>
          <a:p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SLP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difference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between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AMO+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AMO-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winter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b), </a:t>
            </a:r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mean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SLP spring </a:t>
            </a:r>
            <a:r>
              <a:rPr lang="mr-IN" sz="1600" dirty="0" smtClean="0">
                <a:solidFill>
                  <a:srgbClr val="000000"/>
                </a:solidFill>
                <a:latin typeface="+mj-lt"/>
              </a:rPr>
              <a:t>c)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, </a:t>
            </a:r>
          </a:p>
          <a:p>
            <a:r>
              <a:rPr lang="de-DE" sz="1600" dirty="0" err="1" smtClean="0">
                <a:solidFill>
                  <a:srgbClr val="000000"/>
                </a:solidFill>
                <a:latin typeface="+mj-lt"/>
              </a:rPr>
              <a:t>difference</a:t>
            </a:r>
            <a:r>
              <a:rPr lang="de-DE" sz="1600" dirty="0" smtClean="0">
                <a:solidFill>
                  <a:srgbClr val="000000"/>
                </a:solidFill>
                <a:latin typeface="+mj-lt"/>
              </a:rPr>
              <a:t> spring d)</a:t>
            </a:r>
            <a:endParaRPr lang="de-DE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7200" y="908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>
                <a:latin typeface="Calibri" charset="0"/>
              </a:rPr>
              <a:t>Conclusions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183038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800" dirty="0">
                <a:latin typeface="Calibri" charset="0"/>
              </a:rPr>
              <a:t>Dynamical downscaling of global </a:t>
            </a:r>
            <a:r>
              <a:rPr lang="en-US" sz="2800" dirty="0" err="1">
                <a:latin typeface="Calibri" charset="0"/>
              </a:rPr>
              <a:t>paleoclimate</a:t>
            </a:r>
            <a:r>
              <a:rPr lang="en-US" sz="2800" dirty="0">
                <a:latin typeface="Calibri" charset="0"/>
              </a:rPr>
              <a:t> </a:t>
            </a:r>
            <a:r>
              <a:rPr lang="en-US" sz="2800" dirty="0" smtClean="0">
                <a:latin typeface="Calibri" charset="0"/>
              </a:rPr>
              <a:t>simulation ECHO-G </a:t>
            </a:r>
            <a:r>
              <a:rPr lang="en-US" sz="2800" dirty="0">
                <a:latin typeface="Calibri" charset="0"/>
              </a:rPr>
              <a:t>shows the impact of </a:t>
            </a:r>
            <a:r>
              <a:rPr lang="en-US" sz="2800" dirty="0" smtClean="0">
                <a:latin typeface="Calibri" charset="0"/>
              </a:rPr>
              <a:t>AMO on the </a:t>
            </a:r>
            <a:r>
              <a:rPr lang="en-US" sz="2800" dirty="0">
                <a:latin typeface="Calibri" charset="0"/>
              </a:rPr>
              <a:t>Baltic Sea</a:t>
            </a:r>
          </a:p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800" dirty="0" smtClean="0">
                <a:latin typeface="Calibri" charset="0"/>
              </a:rPr>
              <a:t>AMO-induced </a:t>
            </a:r>
            <a:r>
              <a:rPr lang="en-US" sz="2800" dirty="0">
                <a:latin typeface="Calibri" charset="0"/>
              </a:rPr>
              <a:t>changes in the atmospheric circulation impact the precipitation over the Baltic Sea catchment </a:t>
            </a:r>
            <a:r>
              <a:rPr lang="en-US" sz="2800" dirty="0" smtClean="0">
                <a:latin typeface="Calibri" charset="0"/>
              </a:rPr>
              <a:t>area</a:t>
            </a:r>
          </a:p>
          <a:p>
            <a:pPr>
              <a:spcBef>
                <a:spcPts val="700"/>
              </a:spcBef>
              <a:buFont typeface="Arial" charset="0"/>
              <a:buChar char="•"/>
            </a:pPr>
            <a:endParaRPr lang="en-US" sz="2800" dirty="0">
              <a:latin typeface="Calibri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5311C5CC-4833-2D46-B601-0271F4A01842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908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>
                <a:latin typeface="Calibri" charset="0"/>
              </a:rPr>
              <a:t>Conclusions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11188" y="1830388"/>
            <a:ext cx="302418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400" dirty="0">
                <a:latin typeface="Calibri" charset="0"/>
              </a:rPr>
              <a:t>Precipitation affects river runoff which in turn affects the </a:t>
            </a:r>
            <a:r>
              <a:rPr lang="en-US" sz="2400" dirty="0" smtClean="0">
                <a:latin typeface="Calibri" charset="0"/>
              </a:rPr>
              <a:t>mean salinity causing multi-decadal salinity changes of 0.8 g/kg</a:t>
            </a:r>
          </a:p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400" dirty="0" smtClean="0">
                <a:latin typeface="Calibri" charset="0"/>
              </a:rPr>
              <a:t>Horizontal salinity gradient affects the </a:t>
            </a:r>
            <a:r>
              <a:rPr lang="en-US" sz="2400" dirty="0">
                <a:latin typeface="Calibri" charset="0"/>
              </a:rPr>
              <a:t>species distribution</a:t>
            </a:r>
          </a:p>
          <a:p>
            <a:pPr marL="341313">
              <a:spcBef>
                <a:spcPts val="700"/>
              </a:spcBef>
              <a:buClrTx/>
              <a:buFontTx/>
              <a:buNone/>
            </a:pPr>
            <a:endParaRPr lang="en-US" sz="2800" dirty="0">
              <a:latin typeface="Calibri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1DB0EA0E-CF87-E342-BC50-7F42A2C77F15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Bild 1" descr="baltic_sea_ss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9265" r="11558" b="5805"/>
          <a:stretch/>
        </p:blipFill>
        <p:spPr>
          <a:xfrm>
            <a:off x="3563888" y="1700808"/>
            <a:ext cx="5328592" cy="470749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7200" y="908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 smtClean="0">
                <a:latin typeface="Calibri" charset="0"/>
              </a:rPr>
              <a:t>References</a:t>
            </a:r>
            <a:endParaRPr lang="en-US" sz="4400" dirty="0">
              <a:latin typeface="Calibri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183038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+mj-lt"/>
              </a:rPr>
              <a:t>S. Goldenberg, C. </a:t>
            </a:r>
            <a:r>
              <a:rPr lang="en-US" sz="1400" dirty="0" err="1" smtClean="0">
                <a:latin typeface="+mj-lt"/>
              </a:rPr>
              <a:t>Landsea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err="1" smtClean="0">
                <a:latin typeface="+mj-lt"/>
              </a:rPr>
              <a:t>Alberrto</a:t>
            </a:r>
            <a:r>
              <a:rPr lang="en-US" sz="1400" dirty="0" smtClean="0">
                <a:latin typeface="+mj-lt"/>
              </a:rPr>
              <a:t> Mestas-</a:t>
            </a:r>
            <a:r>
              <a:rPr lang="en-US" sz="1400" dirty="0" err="1" smtClean="0">
                <a:latin typeface="+mj-lt"/>
              </a:rPr>
              <a:t>Nu</a:t>
            </a:r>
            <a:r>
              <a:rPr lang="en-US" sz="1400" dirty="0" err="1" smtClean="0">
                <a:latin typeface="+mj-lt"/>
              </a:rPr>
              <a:t>êz</a:t>
            </a:r>
            <a:r>
              <a:rPr lang="en-US" sz="1400" dirty="0" smtClean="0">
                <a:latin typeface="+mj-lt"/>
              </a:rPr>
              <a:t>, William M. Gray: </a:t>
            </a:r>
            <a:r>
              <a:rPr lang="en-US" sz="1400" i="1" dirty="0" smtClean="0">
                <a:latin typeface="+mj-lt"/>
              </a:rPr>
              <a:t>The Recent Increase in Atlantic Hurricane Activity: Causes and Implications,</a:t>
            </a:r>
            <a:r>
              <a:rPr lang="en-US" sz="1400" b="1" i="1" dirty="0" smtClean="0">
                <a:latin typeface="+mj-lt"/>
              </a:rPr>
              <a:t> </a:t>
            </a:r>
            <a:r>
              <a:rPr lang="en-GB" sz="1400" dirty="0" smtClean="0">
                <a:latin typeface="+mj-lt"/>
              </a:rPr>
              <a:t>Science, Volume293</a:t>
            </a:r>
            <a:r>
              <a:rPr lang="en-GB" sz="1400" dirty="0">
                <a:latin typeface="+mj-lt"/>
              </a:rPr>
              <a:t>(5529):474-</a:t>
            </a:r>
            <a:r>
              <a:rPr lang="en-GB" sz="1400" dirty="0" smtClean="0">
                <a:latin typeface="+mj-lt"/>
              </a:rPr>
              <a:t>479, July </a:t>
            </a:r>
            <a:r>
              <a:rPr lang="en-GB" sz="1400" dirty="0">
                <a:latin typeface="+mj-lt"/>
              </a:rPr>
              <a:t>20, </a:t>
            </a:r>
            <a:r>
              <a:rPr lang="en-GB" sz="1400" dirty="0" smtClean="0">
                <a:latin typeface="+mj-lt"/>
              </a:rPr>
              <a:t>2001</a:t>
            </a:r>
            <a:endParaRPr lang="en-US" sz="1400" dirty="0" smtClean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>
                <a:latin typeface="+mj-lt"/>
              </a:rPr>
              <a:t>Knight, J. R., C. K. </a:t>
            </a:r>
            <a:r>
              <a:rPr lang="en-US" sz="1400" dirty="0" err="1">
                <a:latin typeface="+mj-lt"/>
              </a:rPr>
              <a:t>Folland</a:t>
            </a:r>
            <a:r>
              <a:rPr lang="en-US" sz="1400" dirty="0">
                <a:latin typeface="+mj-lt"/>
              </a:rPr>
              <a:t>, and A. A. </a:t>
            </a:r>
            <a:r>
              <a:rPr lang="en-US" sz="1400" dirty="0" err="1">
                <a:latin typeface="+mj-lt"/>
              </a:rPr>
              <a:t>Scaife</a:t>
            </a:r>
            <a:r>
              <a:rPr lang="en-US" sz="1400" dirty="0">
                <a:latin typeface="+mj-lt"/>
              </a:rPr>
              <a:t> (2006), </a:t>
            </a:r>
            <a:r>
              <a:rPr lang="en-US" sz="1400" i="1" dirty="0">
                <a:latin typeface="+mj-lt"/>
              </a:rPr>
              <a:t>Climate impacts of the Atlantic </a:t>
            </a:r>
            <a:r>
              <a:rPr lang="en-US" sz="1400" i="1" dirty="0" err="1">
                <a:latin typeface="+mj-lt"/>
              </a:rPr>
              <a:t>Multidecadal</a:t>
            </a:r>
            <a:r>
              <a:rPr lang="en-US" sz="1400" i="1" dirty="0">
                <a:latin typeface="+mj-lt"/>
              </a:rPr>
              <a:t> Oscillation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Geophys</a:t>
            </a:r>
            <a:r>
              <a:rPr lang="en-US" sz="1400" dirty="0">
                <a:latin typeface="+mj-lt"/>
              </a:rPr>
              <a:t>. Res. </a:t>
            </a:r>
            <a:r>
              <a:rPr lang="en-US" sz="1400" dirty="0" err="1">
                <a:latin typeface="+mj-lt"/>
              </a:rPr>
              <a:t>Lett</a:t>
            </a:r>
            <a:r>
              <a:rPr lang="en-US" sz="1400" dirty="0">
                <a:latin typeface="+mj-lt"/>
              </a:rPr>
              <a:t>., 33, L17706,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10.1029/2006GL026242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>
                <a:latin typeface="+mj-lt"/>
              </a:rPr>
              <a:t>Enfield, D. B., A. M. Mestas-Nunez, and P. J. Trimble (2001), </a:t>
            </a:r>
            <a:r>
              <a:rPr lang="en-US" sz="1400" i="1" dirty="0">
                <a:latin typeface="+mj-lt"/>
              </a:rPr>
              <a:t>The Atlantic </a:t>
            </a:r>
            <a:r>
              <a:rPr lang="en-US" sz="1400" i="1" dirty="0" err="1">
                <a:latin typeface="+mj-lt"/>
              </a:rPr>
              <a:t>multidecadal</a:t>
            </a:r>
            <a:r>
              <a:rPr lang="en-US" sz="1400" i="1" dirty="0">
                <a:latin typeface="+mj-lt"/>
              </a:rPr>
              <a:t> oscillation and its relation to rainfall and river flows </a:t>
            </a:r>
            <a:r>
              <a:rPr lang="en-US" sz="1400" i="1" dirty="0" smtClean="0">
                <a:latin typeface="+mj-lt"/>
              </a:rPr>
              <a:t>in the </a:t>
            </a:r>
            <a:r>
              <a:rPr lang="en-US" sz="1400" i="1" dirty="0">
                <a:latin typeface="+mj-lt"/>
              </a:rPr>
              <a:t>continental U.S.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Geophys</a:t>
            </a:r>
            <a:r>
              <a:rPr lang="en-US" sz="1400" dirty="0">
                <a:latin typeface="+mj-lt"/>
              </a:rPr>
              <a:t>. Res. </a:t>
            </a:r>
            <a:r>
              <a:rPr lang="en-US" sz="1400" dirty="0" err="1">
                <a:latin typeface="+mj-lt"/>
              </a:rPr>
              <a:t>Lett</a:t>
            </a:r>
            <a:r>
              <a:rPr lang="en-US" sz="1400" dirty="0">
                <a:latin typeface="+mj-lt"/>
              </a:rPr>
              <a:t>., 28(10), 2077–2080.</a:t>
            </a:r>
            <a:endParaRPr lang="en-US" sz="1400" dirty="0" smtClean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 err="1">
                <a:latin typeface="+mj-lt"/>
              </a:rPr>
              <a:t>Chylek</a:t>
            </a:r>
            <a:r>
              <a:rPr lang="en-US" sz="1400" dirty="0">
                <a:latin typeface="+mj-lt"/>
              </a:rPr>
              <a:t>, P., C. K. </a:t>
            </a:r>
            <a:r>
              <a:rPr lang="en-US" sz="1400" dirty="0" err="1">
                <a:latin typeface="+mj-lt"/>
              </a:rPr>
              <a:t>Folland</a:t>
            </a:r>
            <a:r>
              <a:rPr lang="en-US" sz="1400" dirty="0">
                <a:latin typeface="+mj-lt"/>
              </a:rPr>
              <a:t>, G. </a:t>
            </a:r>
            <a:r>
              <a:rPr lang="en-US" sz="1400" dirty="0" err="1">
                <a:latin typeface="+mj-lt"/>
              </a:rPr>
              <a:t>Lesins</a:t>
            </a:r>
            <a:r>
              <a:rPr lang="en-US" sz="1400" dirty="0">
                <a:latin typeface="+mj-lt"/>
              </a:rPr>
              <a:t>, M. K. </a:t>
            </a:r>
            <a:r>
              <a:rPr lang="en-US" sz="1400" dirty="0" err="1">
                <a:latin typeface="+mj-lt"/>
              </a:rPr>
              <a:t>Dubey</a:t>
            </a:r>
            <a:r>
              <a:rPr lang="en-US" sz="1400" dirty="0">
                <a:latin typeface="+mj-lt"/>
              </a:rPr>
              <a:t>, and M. Wang (2009), Arctic air temperature change amplification and the Atlantic </a:t>
            </a:r>
            <a:r>
              <a:rPr lang="en-US" sz="1400" dirty="0" err="1">
                <a:latin typeface="+mj-lt"/>
              </a:rPr>
              <a:t>Multidecadal</a:t>
            </a:r>
            <a:r>
              <a:rPr lang="en-US" sz="1400" dirty="0">
                <a:latin typeface="+mj-lt"/>
              </a:rPr>
              <a:t> Oscillation, </a:t>
            </a:r>
            <a:r>
              <a:rPr lang="en-US" sz="1400" dirty="0" err="1">
                <a:latin typeface="+mj-lt"/>
              </a:rPr>
              <a:t>Geophys</a:t>
            </a:r>
            <a:r>
              <a:rPr lang="en-US" sz="1400" dirty="0">
                <a:latin typeface="+mj-lt"/>
              </a:rPr>
              <a:t>. Res. </a:t>
            </a:r>
            <a:r>
              <a:rPr lang="en-US" sz="1400" dirty="0" err="1">
                <a:latin typeface="+mj-lt"/>
              </a:rPr>
              <a:t>Lett</a:t>
            </a:r>
            <a:r>
              <a:rPr lang="en-US" sz="1400" dirty="0">
                <a:latin typeface="+mj-lt"/>
              </a:rPr>
              <a:t>., 36, L14801,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10.1029/2009GL038777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>
                <a:latin typeface="+mj-lt"/>
              </a:rPr>
              <a:t>M. </a:t>
            </a:r>
            <a:r>
              <a:rPr lang="en-US" sz="1400" dirty="0" err="1">
                <a:latin typeface="+mj-lt"/>
              </a:rPr>
              <a:t>Zampieri</a:t>
            </a:r>
            <a:r>
              <a:rPr lang="en-US" sz="1400" dirty="0">
                <a:latin typeface="+mj-lt"/>
              </a:rPr>
              <a:t>, A. </a:t>
            </a:r>
            <a:r>
              <a:rPr lang="en-US" sz="1400" dirty="0" err="1">
                <a:latin typeface="+mj-lt"/>
              </a:rPr>
              <a:t>Toreti</a:t>
            </a:r>
            <a:r>
              <a:rPr lang="en-US" sz="1400" dirty="0">
                <a:latin typeface="+mj-lt"/>
              </a:rPr>
              <a:t>, A. Schindler, E. </a:t>
            </a:r>
            <a:r>
              <a:rPr lang="en-US" sz="1400" dirty="0" err="1">
                <a:latin typeface="+mj-lt"/>
              </a:rPr>
              <a:t>Scoccimarro</a:t>
            </a:r>
            <a:r>
              <a:rPr lang="en-US" sz="1400" dirty="0">
                <a:latin typeface="+mj-lt"/>
              </a:rPr>
              <a:t>, S. </a:t>
            </a:r>
            <a:r>
              <a:rPr lang="en-US" sz="1400" dirty="0" err="1">
                <a:latin typeface="+mj-lt"/>
              </a:rPr>
              <a:t>Gualdi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i="1" dirty="0" smtClean="0">
                <a:latin typeface="+mj-lt"/>
              </a:rPr>
              <a:t>Atlantic </a:t>
            </a:r>
            <a:r>
              <a:rPr lang="en-US" sz="1400" i="1" dirty="0">
                <a:latin typeface="+mj-lt"/>
              </a:rPr>
              <a:t>multi-decadal oscillation influence on weather regimes over Europe and the Mediterranean in spring and summer</a:t>
            </a:r>
            <a:r>
              <a:rPr lang="en-US" sz="1400" dirty="0" smtClean="0">
                <a:latin typeface="+mj-lt"/>
              </a:rPr>
              <a:t>, Global </a:t>
            </a:r>
            <a:r>
              <a:rPr lang="en-US" sz="1400" dirty="0">
                <a:latin typeface="+mj-lt"/>
              </a:rPr>
              <a:t>and Planetary Change</a:t>
            </a:r>
            <a:r>
              <a:rPr lang="en-US" sz="1400" dirty="0" smtClean="0">
                <a:latin typeface="+mj-lt"/>
              </a:rPr>
              <a:t>, Volume 151, 2017, 92</a:t>
            </a:r>
            <a:r>
              <a:rPr lang="en-US" sz="1400" dirty="0">
                <a:latin typeface="+mj-lt"/>
              </a:rPr>
              <a:t>-100</a:t>
            </a:r>
            <a:r>
              <a:rPr lang="en-US" sz="1400" dirty="0" smtClean="0">
                <a:latin typeface="+mj-lt"/>
              </a:rPr>
              <a:t>, ISSN </a:t>
            </a:r>
            <a:r>
              <a:rPr lang="en-US" sz="1400" dirty="0">
                <a:latin typeface="+mj-lt"/>
              </a:rPr>
              <a:t>0921-8181</a:t>
            </a:r>
            <a:r>
              <a:rPr lang="en-US" sz="1400" dirty="0" smtClean="0">
                <a:latin typeface="+mj-lt"/>
              </a:rPr>
              <a:t>, </a:t>
            </a:r>
            <a:r>
              <a:rPr lang="en-US" sz="1400" dirty="0" smtClean="0">
                <a:latin typeface="+mj-lt"/>
                <a:hlinkClick r:id="rId3"/>
              </a:rPr>
              <a:t>https</a:t>
            </a:r>
            <a:r>
              <a:rPr lang="en-US" sz="1400" dirty="0">
                <a:latin typeface="+mj-lt"/>
                <a:hlinkClick r:id="rId3"/>
              </a:rPr>
              <a:t>://doi.org/10.1016/j.gloplacha.2016.08.014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 err="1" smtClean="0">
                <a:latin typeface="+mj-lt"/>
              </a:rPr>
              <a:t>Schimanke</a:t>
            </a:r>
            <a:r>
              <a:rPr lang="en-US" sz="1400" dirty="0">
                <a:latin typeface="+mj-lt"/>
              </a:rPr>
              <a:t>, S. and H. E. M. Meier (2016). </a:t>
            </a:r>
            <a:r>
              <a:rPr lang="en-US" sz="1400" i="1" dirty="0">
                <a:latin typeface="+mj-lt"/>
              </a:rPr>
              <a:t>Decadal-to-centennial variability of salinity in the Baltic Sea</a:t>
            </a:r>
            <a:r>
              <a:rPr lang="en-US" sz="1400" dirty="0">
                <a:latin typeface="+mj-lt"/>
              </a:rPr>
              <a:t>. J. </a:t>
            </a:r>
            <a:r>
              <a:rPr lang="en-US" sz="1400" dirty="0" err="1">
                <a:latin typeface="+mj-lt"/>
              </a:rPr>
              <a:t>Clim</a:t>
            </a:r>
            <a:r>
              <a:rPr lang="en-US" sz="1400" dirty="0">
                <a:latin typeface="+mj-lt"/>
              </a:rPr>
              <a:t>. 29: 7173-7188, </a:t>
            </a:r>
            <a:r>
              <a:rPr lang="en-US" sz="1400" dirty="0" err="1">
                <a:latin typeface="+mj-lt"/>
              </a:rPr>
              <a:t>doi</a:t>
            </a:r>
            <a:r>
              <a:rPr lang="en-US" sz="1400" dirty="0">
                <a:latin typeface="+mj-lt"/>
              </a:rPr>
              <a:t>: 10.1175/jcli-d-15-</a:t>
            </a:r>
            <a:r>
              <a:rPr lang="en-US" sz="1400" dirty="0" smtClean="0">
                <a:latin typeface="+mj-lt"/>
              </a:rPr>
              <a:t>0443.1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 err="1" smtClean="0">
                <a:latin typeface="+mj-lt"/>
              </a:rPr>
              <a:t>Schimanke</a:t>
            </a:r>
            <a:r>
              <a:rPr lang="en-US" sz="1400" dirty="0">
                <a:latin typeface="+mj-lt"/>
              </a:rPr>
              <a:t>, S., H. E. M. Meier, E. </a:t>
            </a:r>
            <a:r>
              <a:rPr lang="en-US" sz="1400" dirty="0" err="1">
                <a:latin typeface="+mj-lt"/>
              </a:rPr>
              <a:t>Kjellström</a:t>
            </a:r>
            <a:r>
              <a:rPr lang="en-US" sz="1400" dirty="0">
                <a:latin typeface="+mj-lt"/>
              </a:rPr>
              <a:t>, G. </a:t>
            </a:r>
            <a:r>
              <a:rPr lang="en-US" sz="1400" dirty="0" err="1">
                <a:latin typeface="+mj-lt"/>
              </a:rPr>
              <a:t>Strandberg</a:t>
            </a:r>
            <a:r>
              <a:rPr lang="en-US" sz="1400" dirty="0">
                <a:latin typeface="+mj-lt"/>
              </a:rPr>
              <a:t> and R. </a:t>
            </a:r>
            <a:r>
              <a:rPr lang="en-US" sz="1400" dirty="0" err="1">
                <a:latin typeface="+mj-lt"/>
              </a:rPr>
              <a:t>Hordoir</a:t>
            </a:r>
            <a:r>
              <a:rPr lang="en-US" sz="1400" dirty="0">
                <a:latin typeface="+mj-lt"/>
              </a:rPr>
              <a:t>, 2012: </a:t>
            </a:r>
            <a:r>
              <a:rPr lang="en-US" sz="1400" i="1" dirty="0">
                <a:latin typeface="+mj-lt"/>
              </a:rPr>
              <a:t>The climate in the Baltic Sea region during the last millennium</a:t>
            </a:r>
            <a:r>
              <a:rPr lang="en-US" sz="1400" dirty="0">
                <a:latin typeface="+mj-lt"/>
              </a:rPr>
              <a:t>. Climate of the Past, 8, 1419- 1433, doi:10.5194/cp-8-1419-2012</a:t>
            </a:r>
            <a:r>
              <a:rPr lang="en-US" sz="1400" dirty="0" smtClean="0">
                <a:latin typeface="+mj-lt"/>
              </a:rPr>
              <a:t>.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r>
              <a:rPr lang="en-US" sz="1400" dirty="0" err="1" smtClean="0">
                <a:latin typeface="+mj-lt"/>
              </a:rPr>
              <a:t>Legutke</a:t>
            </a:r>
            <a:r>
              <a:rPr lang="en-US" sz="1400" dirty="0">
                <a:latin typeface="+mj-lt"/>
              </a:rPr>
              <a:t>, S. and R. Voss, 1999: </a:t>
            </a:r>
            <a:r>
              <a:rPr lang="en-US" sz="1400" i="1" dirty="0">
                <a:latin typeface="+mj-lt"/>
              </a:rPr>
              <a:t>The Hamburg Atmosphere-Ocean Coupled Circulation Model ECHO-G. </a:t>
            </a:r>
            <a:r>
              <a:rPr lang="en-US" sz="1400" dirty="0">
                <a:latin typeface="+mj-lt"/>
              </a:rPr>
              <a:t>Technical report, No. 18, German Climate Computer Centre (DKRZ), Hamburg, 62 pp. </a:t>
            </a: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 smtClean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 smtClean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 smtClean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>
              <a:latin typeface="+mj-lt"/>
            </a:endParaRPr>
          </a:p>
          <a:p>
            <a:pPr marL="285750" indent="-285750">
              <a:spcBef>
                <a:spcPts val="700"/>
              </a:spcBef>
              <a:buFont typeface="Arial"/>
              <a:buChar char="•"/>
            </a:pPr>
            <a:endParaRPr lang="en-US" sz="1400" dirty="0">
              <a:latin typeface="+mj-lt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5311C5CC-4833-2D46-B601-0271F4A01842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792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9080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 smtClean="0">
                <a:latin typeface="Calibri" charset="0"/>
              </a:rPr>
              <a:t>Questions?</a:t>
            </a:r>
            <a:endParaRPr lang="en-US" sz="4400" dirty="0">
              <a:latin typeface="Calibri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1DB0EA0E-CF87-E342-BC50-7F42A2C77F15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15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004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981075"/>
            <a:ext cx="456565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B238AA80-8080-F74D-A1DD-C4B17C612EB8}" type="slidenum">
              <a:rPr lang="de-DE" sz="1200">
                <a:solidFill>
                  <a:srgbClr val="898989"/>
                </a:solidFill>
                <a:latin typeface="+mj-lt"/>
              </a:rPr>
              <a:pPr algn="r">
                <a:buClrTx/>
                <a:buFontTx/>
                <a:buNone/>
              </a:pPr>
              <a:t>2</a:t>
            </a:fld>
            <a:endParaRPr lang="de-DE" sz="120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11188" y="981075"/>
            <a:ext cx="3744912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000" dirty="0">
                <a:latin typeface="+mj-lt"/>
              </a:rPr>
              <a:t>Atlantic </a:t>
            </a:r>
            <a:r>
              <a:rPr lang="en-US" sz="3000" dirty="0" err="1">
                <a:latin typeface="+mj-lt"/>
              </a:rPr>
              <a:t>Meridional</a:t>
            </a:r>
            <a:r>
              <a:rPr lang="en-US" sz="3000" dirty="0">
                <a:latin typeface="+mj-lt"/>
              </a:rPr>
              <a:t> Overturning Circulation 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11560" y="2708920"/>
            <a:ext cx="3603625" cy="289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42900" indent="-342900">
              <a:buClrTx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200" dirty="0" err="1" smtClean="0">
                <a:solidFill>
                  <a:srgbClr val="000000"/>
                </a:solidFill>
                <a:latin typeface="+mj-lt"/>
              </a:rPr>
              <a:t>Northward</a:t>
            </a:r>
            <a:r>
              <a:rPr lang="de-DE" sz="2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flow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warm,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salty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water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upper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layers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Atlantic</a:t>
            </a:r>
            <a:endParaRPr lang="de-DE" sz="2200" dirty="0">
              <a:solidFill>
                <a:srgbClr val="000000"/>
              </a:solidFill>
              <a:latin typeface="+mj-lt"/>
            </a:endParaRPr>
          </a:p>
          <a:p>
            <a:pPr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e-DE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Tx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e-DE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buClrTx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de-DE" sz="2200" dirty="0" err="1" smtClean="0">
                <a:solidFill>
                  <a:srgbClr val="000000"/>
                </a:solidFill>
                <a:latin typeface="+mj-lt"/>
              </a:rPr>
              <a:t>Southward</a:t>
            </a:r>
            <a:r>
              <a:rPr lang="de-DE" sz="22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flow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colder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deep</a:t>
            </a:r>
            <a:r>
              <a:rPr lang="de-DE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+mj-lt"/>
              </a:rPr>
              <a:t>waters</a:t>
            </a:r>
            <a:endParaRPr lang="de-DE" sz="22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Tx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e-DE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buClrTx/>
              <a:buFont typeface="Arial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de-D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7589838" y="3108325"/>
            <a:ext cx="1279525" cy="63976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+mj-lt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754563" y="2193925"/>
            <a:ext cx="1096962" cy="731838"/>
          </a:xfrm>
          <a:prstGeom prst="notchedRightArrow">
            <a:avLst>
              <a:gd name="adj1" fmla="val 50000"/>
              <a:gd name="adj2" fmla="val 37473"/>
            </a:avLst>
          </a:prstGeom>
          <a:solidFill>
            <a:srgbClr val="729FCF"/>
          </a:solidFill>
          <a:ln w="9360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+mj-lt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270375" y="6400800"/>
            <a:ext cx="40513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>
                <a:latin typeface="+mj-lt"/>
              </a:rPr>
              <a:t>Schematic Representation of the Atlantic Meridional Overturning Circulation (Nature, 2012)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341563" y="774700"/>
            <a:ext cx="44021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>
                <a:latin typeface="+mj-lt"/>
              </a:rPr>
              <a:t>What is the AMO?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DAAE9929-7277-C649-96E7-E60FBFBA4CD3}" type="slidenum">
              <a:rPr lang="de-DE" sz="1200">
                <a:solidFill>
                  <a:srgbClr val="898989"/>
                </a:solidFill>
                <a:latin typeface="+mj-lt"/>
              </a:rPr>
              <a:pPr algn="r">
                <a:buClrTx/>
                <a:buFontTx/>
                <a:buNone/>
              </a:pPr>
              <a:t>3</a:t>
            </a:fld>
            <a:endParaRPr lang="de-DE" sz="120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88" y="1773238"/>
            <a:ext cx="3035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800">
                <a:latin typeface="+mj-lt"/>
              </a:rPr>
              <a:t>The AMO is said to be a coherent periodic signal in the North Atlantic Sea Surface Temperature with a period of 60-90 years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849438"/>
            <a:ext cx="5707062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920875"/>
            <a:ext cx="30305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57200" y="5670550"/>
            <a:ext cx="295275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>
                <a:latin typeface="+mj-lt"/>
              </a:rPr>
              <a:t>Schematic Representation of the Atlantic </a:t>
            </a:r>
            <a:r>
              <a:rPr lang="en-US" sz="1300" dirty="0" err="1">
                <a:latin typeface="+mj-lt"/>
              </a:rPr>
              <a:t>Meridional</a:t>
            </a:r>
            <a:r>
              <a:rPr lang="en-US" sz="1300" dirty="0">
                <a:latin typeface="+mj-lt"/>
              </a:rPr>
              <a:t> Overturning Circulation (Nature, 2012)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851275" y="6248400"/>
            <a:ext cx="4560888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300" dirty="0">
                <a:latin typeface="+mj-lt"/>
              </a:rPr>
              <a:t>Sea surface temperature for the calculation of the AMO index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2DA0309F-D861-E94B-BE93-5CA55610613D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11188" y="1773238"/>
            <a:ext cx="30353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49275" y="1920875"/>
            <a:ext cx="8367713" cy="832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5900" indent="-215900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sz="2200" dirty="0">
                <a:latin typeface="+mj-lt"/>
              </a:rPr>
              <a:t>Atlantic hurricanes (Goldenberg et al., 2001; Knight et al., </a:t>
            </a:r>
            <a:r>
              <a:rPr lang="en-US" sz="2200" dirty="0" smtClean="0">
                <a:latin typeface="+mj-lt"/>
              </a:rPr>
              <a:t>2006)</a:t>
            </a:r>
            <a:endParaRPr lang="en-US" sz="2200" dirty="0">
              <a:latin typeface="+mj-lt"/>
            </a:endParaRPr>
          </a:p>
          <a:p>
            <a:pPr>
              <a:buSzPct val="45000"/>
              <a:buFont typeface="Wingdings" charset="0"/>
              <a:buNone/>
            </a:pPr>
            <a:endParaRPr lang="en-US" sz="2200" dirty="0">
              <a:latin typeface="+mj-lt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US" sz="2200" dirty="0">
                <a:latin typeface="+mj-lt"/>
              </a:rPr>
              <a:t>India/Sahel rainfall (Knight et al., 2006)</a:t>
            </a:r>
          </a:p>
          <a:p>
            <a:pPr>
              <a:buSzPct val="45000"/>
              <a:buFont typeface="Wingdings" charset="0"/>
              <a:buNone/>
            </a:pPr>
            <a:r>
              <a:rPr lang="en-US" sz="2200" dirty="0">
                <a:latin typeface="+mj-lt"/>
              </a:rPr>
              <a:t> 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en-US" sz="2200" dirty="0" smtClean="0">
                <a:latin typeface="+mj-lt"/>
              </a:rPr>
              <a:t>North American climate (Enfield et al., 2001)</a:t>
            </a:r>
          </a:p>
          <a:p>
            <a:pPr>
              <a:buSzPct val="45000"/>
              <a:buFont typeface="Wingdings" charset="0"/>
              <a:buNone/>
            </a:pPr>
            <a:endParaRPr lang="en-US" sz="2200" dirty="0">
              <a:latin typeface="+mj-lt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US" sz="2200" dirty="0">
                <a:latin typeface="+mj-lt"/>
              </a:rPr>
              <a:t>Arctic temperature (</a:t>
            </a:r>
            <a:r>
              <a:rPr lang="en-US" sz="2200" dirty="0" err="1">
                <a:latin typeface="+mj-lt"/>
              </a:rPr>
              <a:t>Chylek</a:t>
            </a:r>
            <a:r>
              <a:rPr lang="en-US" sz="2200" dirty="0">
                <a:latin typeface="+mj-lt"/>
              </a:rPr>
              <a:t> et al., 2009)</a:t>
            </a:r>
          </a:p>
          <a:p>
            <a:pPr>
              <a:buSzPct val="45000"/>
              <a:buFont typeface="Wingdings" charset="0"/>
              <a:buNone/>
            </a:pPr>
            <a:endParaRPr lang="en-US" sz="2200" dirty="0">
              <a:latin typeface="+mj-lt"/>
            </a:endParaRPr>
          </a:p>
          <a:p>
            <a:pPr>
              <a:buSzPct val="45000"/>
              <a:buFont typeface="Wingdings" charset="0"/>
              <a:buChar char=""/>
            </a:pPr>
            <a:r>
              <a:rPr lang="en-US" sz="2200" dirty="0">
                <a:latin typeface="+mj-lt"/>
              </a:rPr>
              <a:t>Weather regimes over Europe (</a:t>
            </a:r>
            <a:r>
              <a:rPr lang="en-US" sz="2200" dirty="0" err="1">
                <a:latin typeface="+mj-lt"/>
              </a:rPr>
              <a:t>Zampieri</a:t>
            </a:r>
            <a:r>
              <a:rPr lang="en-US" sz="2200" dirty="0">
                <a:latin typeface="+mj-lt"/>
              </a:rPr>
              <a:t> et al., 2017)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827584" y="723900"/>
            <a:ext cx="806489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 smtClean="0">
                <a:latin typeface="Calibri" charset="0"/>
              </a:rPr>
              <a:t>The impact of AMO states</a:t>
            </a:r>
            <a:endParaRPr lang="en-US" sz="4400" dirty="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57200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>
                <a:latin typeface="Calibri" charset="0"/>
              </a:rPr>
              <a:t>Motivation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B832E6BE-3BE8-5B41-B799-E5668C30154B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11188" y="1773238"/>
            <a:ext cx="820896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Impact of the AMO on the Baltic Sea ecosystem</a:t>
            </a:r>
          </a:p>
          <a:p>
            <a:pPr>
              <a:spcBef>
                <a:spcPts val="450"/>
              </a:spcBef>
              <a:buFont typeface="Arial" charset="0"/>
              <a:buNone/>
            </a:pPr>
            <a:endParaRPr lang="en-US" sz="2200" dirty="0">
              <a:latin typeface="Calibri" charset="0"/>
            </a:endParaRP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Limited observations of about 150 years </a:t>
            </a:r>
          </a:p>
          <a:p>
            <a:pPr marL="341313">
              <a:spcBef>
                <a:spcPts val="450"/>
              </a:spcBef>
              <a:buClrTx/>
              <a:buFontTx/>
              <a:buNone/>
            </a:pPr>
            <a:endParaRPr lang="en-US" sz="2200" dirty="0">
              <a:latin typeface="Calibri" charset="0"/>
            </a:endParaRP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Tracking records of marine species are even shorter (</a:t>
            </a:r>
            <a:r>
              <a:rPr lang="en-US" sz="2200" dirty="0" err="1">
                <a:latin typeface="Calibri" charset="0"/>
              </a:rPr>
              <a:t>Alheit</a:t>
            </a:r>
            <a:r>
              <a:rPr lang="en-US" sz="2200" dirty="0">
                <a:latin typeface="Calibri" charset="0"/>
              </a:rPr>
              <a:t>, 2014</a:t>
            </a:r>
            <a:r>
              <a:rPr lang="en-US" sz="2200" dirty="0" smtClean="0">
                <a:latin typeface="Calibri" charset="0"/>
              </a:rPr>
              <a:t>)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endParaRPr lang="en-US" sz="2200" dirty="0">
              <a:latin typeface="Calibri" charset="0"/>
            </a:endParaRPr>
          </a:p>
          <a:p>
            <a:pPr marL="0" indent="0">
              <a:spcBef>
                <a:spcPts val="450"/>
              </a:spcBef>
            </a:pPr>
            <a:r>
              <a:rPr lang="de-DE" sz="2400" dirty="0" smtClean="0"/>
              <a:t>=&gt; </a:t>
            </a:r>
            <a:r>
              <a:rPr lang="de-DE" sz="2400" dirty="0" err="1" smtClean="0"/>
              <a:t>numerical</a:t>
            </a:r>
            <a:r>
              <a:rPr lang="de-DE" sz="2400" dirty="0" smtClean="0"/>
              <a:t> </a:t>
            </a:r>
            <a:r>
              <a:rPr lang="de-DE" sz="2400" dirty="0" err="1" smtClean="0"/>
              <a:t>model</a:t>
            </a:r>
            <a:r>
              <a:rPr lang="de-DE" sz="2400" dirty="0" smtClean="0"/>
              <a:t> </a:t>
            </a:r>
            <a:r>
              <a:rPr lang="de-DE" sz="2400" dirty="0" err="1" smtClean="0"/>
              <a:t>approach</a:t>
            </a:r>
            <a:endParaRPr lang="de-DE" sz="2400" dirty="0"/>
          </a:p>
          <a:p>
            <a:pPr>
              <a:spcBef>
                <a:spcPts val="450"/>
              </a:spcBef>
              <a:buFont typeface="Arial" charset="0"/>
              <a:buChar char="•"/>
            </a:pPr>
            <a:endParaRPr lang="en-US" sz="2200" dirty="0">
              <a:latin typeface="Calibri" charset="0"/>
            </a:endParaRPr>
          </a:p>
          <a:p>
            <a:pPr marL="341313">
              <a:spcBef>
                <a:spcPts val="450"/>
              </a:spcBef>
              <a:buClrTx/>
              <a:buFontTx/>
              <a:buNone/>
            </a:pPr>
            <a:endParaRPr lang="en-US" sz="2200" dirty="0">
              <a:latin typeface="Calibri" charset="0"/>
            </a:endParaRPr>
          </a:p>
          <a:p>
            <a:pPr marL="341313">
              <a:spcBef>
                <a:spcPts val="450"/>
              </a:spcBef>
              <a:buClrTx/>
              <a:buFontTx/>
              <a:buNone/>
            </a:pPr>
            <a:endParaRPr lang="en-US" sz="2200" dirty="0">
              <a:latin typeface="Calibri" charset="0"/>
            </a:endParaRPr>
          </a:p>
          <a:p>
            <a:pPr>
              <a:spcBef>
                <a:spcPts val="450"/>
              </a:spcBef>
              <a:buFont typeface="Arial" charset="0"/>
              <a:buNone/>
            </a:pPr>
            <a:endParaRPr lang="en-US" sz="2200" dirty="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57200" y="846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>
                <a:latin typeface="Calibri" charset="0"/>
              </a:rPr>
              <a:t>Ocean model and forcing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250DB5F8-8248-CA49-93A3-B441DFD10A82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188" y="1773238"/>
            <a:ext cx="8075612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Regional </a:t>
            </a:r>
            <a:r>
              <a:rPr lang="en-US" sz="2200" dirty="0" err="1">
                <a:latin typeface="Calibri" charset="0"/>
              </a:rPr>
              <a:t>Rossby</a:t>
            </a:r>
            <a:r>
              <a:rPr lang="en-US" sz="2200" dirty="0">
                <a:latin typeface="Calibri" charset="0"/>
              </a:rPr>
              <a:t> Centre Ocean model (RCO) to simulate the Baltic Sea from 950 – </a:t>
            </a:r>
            <a:r>
              <a:rPr lang="en-US" sz="2200" dirty="0" smtClean="0">
                <a:latin typeface="Calibri" charset="0"/>
              </a:rPr>
              <a:t>1800 (</a:t>
            </a:r>
            <a:r>
              <a:rPr lang="en-US" sz="2200" dirty="0" err="1" smtClean="0">
                <a:latin typeface="Calibri" charset="0"/>
              </a:rPr>
              <a:t>Schimanke</a:t>
            </a:r>
            <a:r>
              <a:rPr lang="en-US" sz="2200" dirty="0" smtClean="0">
                <a:latin typeface="Calibri" charset="0"/>
              </a:rPr>
              <a:t> and Meier, 2016)</a:t>
            </a:r>
            <a:endParaRPr lang="en-US" sz="2200" dirty="0">
              <a:latin typeface="Calibri" charset="0"/>
            </a:endParaRPr>
          </a:p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horizontal resolution of 3.7 km and 83 </a:t>
            </a:r>
            <a:r>
              <a:rPr lang="en-US" sz="2200" dirty="0" smtClean="0">
                <a:latin typeface="Calibri" charset="0"/>
              </a:rPr>
              <a:t>vertical layers </a:t>
            </a:r>
            <a:r>
              <a:rPr lang="en-US" sz="2200" dirty="0">
                <a:latin typeface="Calibri" charset="0"/>
              </a:rPr>
              <a:t>with a maximum depth of 250 m</a:t>
            </a:r>
          </a:p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Forcing data: </a:t>
            </a:r>
            <a:r>
              <a:rPr lang="en-US" sz="2200" dirty="0" err="1">
                <a:latin typeface="Calibri" charset="0"/>
              </a:rPr>
              <a:t>Rossby</a:t>
            </a:r>
            <a:r>
              <a:rPr lang="en-US" sz="2200" dirty="0">
                <a:latin typeface="Calibri" charset="0"/>
              </a:rPr>
              <a:t> Centre Atmosphere model (RCA3) </a:t>
            </a:r>
            <a:r>
              <a:rPr lang="en-US" sz="2200" dirty="0" smtClean="0">
                <a:latin typeface="Calibri" charset="0"/>
              </a:rPr>
              <a:t>with a resolution of 0.44° covering </a:t>
            </a:r>
            <a:r>
              <a:rPr lang="en-US" sz="2200" dirty="0">
                <a:latin typeface="Calibri" charset="0"/>
              </a:rPr>
              <a:t>nearly the whole area of Europe (</a:t>
            </a:r>
            <a:r>
              <a:rPr lang="en-US" sz="2200" dirty="0" err="1">
                <a:latin typeface="Calibri" charset="0"/>
              </a:rPr>
              <a:t>Schimanke</a:t>
            </a:r>
            <a:r>
              <a:rPr lang="en-US" sz="2200" dirty="0">
                <a:latin typeface="Calibri" charset="0"/>
              </a:rPr>
              <a:t>, 2012</a:t>
            </a:r>
            <a:r>
              <a:rPr lang="en-US" sz="2200" dirty="0" smtClean="0">
                <a:latin typeface="Calibri" charset="0"/>
              </a:rPr>
              <a:t>) </a:t>
            </a:r>
            <a:endParaRPr lang="en-US" sz="2200" dirty="0">
              <a:latin typeface="Calibri" charset="0"/>
            </a:endParaRPr>
          </a:p>
          <a:p>
            <a:pPr>
              <a:spcBef>
                <a:spcPts val="700"/>
              </a:spcBef>
              <a:buFont typeface="Arial" charset="0"/>
              <a:buChar char="•"/>
            </a:pPr>
            <a:r>
              <a:rPr lang="en-US" sz="2200" dirty="0">
                <a:latin typeface="Calibri" charset="0"/>
              </a:rPr>
              <a:t>RCA3 is driven by the </a:t>
            </a:r>
            <a:r>
              <a:rPr lang="en-US" sz="2200" dirty="0" smtClean="0">
                <a:latin typeface="Calibri" charset="0"/>
              </a:rPr>
              <a:t>global </a:t>
            </a:r>
            <a:r>
              <a:rPr lang="en-US" sz="2200" dirty="0" err="1" smtClean="0">
                <a:latin typeface="Calibri" charset="0"/>
              </a:rPr>
              <a:t>paleoclimate</a:t>
            </a:r>
            <a:r>
              <a:rPr lang="en-US" sz="2200" dirty="0" smtClean="0">
                <a:latin typeface="Calibri" charset="0"/>
              </a:rPr>
              <a:t> model </a:t>
            </a:r>
            <a:r>
              <a:rPr lang="en-US" sz="2200" dirty="0">
                <a:latin typeface="Calibri" charset="0"/>
              </a:rPr>
              <a:t>ECHO-G at the lateral </a:t>
            </a:r>
            <a:r>
              <a:rPr lang="en-US" sz="2200" dirty="0" smtClean="0">
                <a:latin typeface="Calibri" charset="0"/>
              </a:rPr>
              <a:t>boundaries (</a:t>
            </a:r>
            <a:r>
              <a:rPr lang="en-US" sz="2200" dirty="0" err="1" smtClean="0">
                <a:latin typeface="Calibri" charset="0"/>
              </a:rPr>
              <a:t>Legutke</a:t>
            </a:r>
            <a:r>
              <a:rPr lang="en-US" sz="2200" dirty="0" smtClean="0">
                <a:latin typeface="Calibri" charset="0"/>
              </a:rPr>
              <a:t> and Voss, 1999)  </a:t>
            </a:r>
            <a:endParaRPr lang="en-US" sz="2200" dirty="0">
              <a:latin typeface="Calibri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18274" y="41570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2"/>
          <a:stretch/>
        </p:blipFill>
        <p:spPr bwMode="auto">
          <a:xfrm>
            <a:off x="536856" y="1556792"/>
            <a:ext cx="8640763" cy="413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9F014797-8148-3846-9BBA-EB6B8AB3AB2A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cxnSp>
        <p:nvCxnSpPr>
          <p:cNvPr id="9221" name="AutoShape 5"/>
          <p:cNvCxnSpPr>
            <a:cxnSpLocks noChangeShapeType="1"/>
          </p:cNvCxnSpPr>
          <p:nvPr/>
        </p:nvCxnSpPr>
        <p:spPr bwMode="auto">
          <a:xfrm>
            <a:off x="6444208" y="3933056"/>
            <a:ext cx="1587" cy="1042987"/>
          </a:xfrm>
          <a:prstGeom prst="straightConnector1">
            <a:avLst/>
          </a:prstGeom>
          <a:noFill/>
          <a:ln w="38160" cap="sq">
            <a:solidFill>
              <a:srgbClr val="C0504D"/>
            </a:solidFill>
            <a:miter lim="800000"/>
            <a:headEnd/>
            <a:tailEnd type="arrow" w="med" len="med"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AutoShape 6"/>
          <p:cNvCxnSpPr>
            <a:cxnSpLocks noChangeShapeType="1"/>
          </p:cNvCxnSpPr>
          <p:nvPr/>
        </p:nvCxnSpPr>
        <p:spPr bwMode="auto">
          <a:xfrm>
            <a:off x="6804248" y="3789040"/>
            <a:ext cx="1588" cy="1008063"/>
          </a:xfrm>
          <a:prstGeom prst="straightConnector1">
            <a:avLst/>
          </a:prstGeom>
          <a:noFill/>
          <a:ln w="38160" cap="sq">
            <a:solidFill>
              <a:srgbClr val="C0504D"/>
            </a:solidFill>
            <a:miter lim="800000"/>
            <a:headEnd/>
            <a:tailEnd type="arrow" w="med" len="med"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Gleichschenkliges Dreieck 1"/>
          <p:cNvSpPr/>
          <p:nvPr/>
        </p:nvSpPr>
        <p:spPr bwMode="auto">
          <a:xfrm rot="16200000">
            <a:off x="827584" y="2060848"/>
            <a:ext cx="72008" cy="72008"/>
          </a:xfrm>
          <a:prstGeom prst="triangl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650288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298E32D2-8CF2-EB4C-87C5-52D2E27D31F6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>
            <a:fillRect/>
          </a:stretch>
        </p:blipFill>
        <p:spPr bwMode="auto">
          <a:xfrm>
            <a:off x="539750" y="836613"/>
            <a:ext cx="85725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3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buClrTx/>
              <a:buFontTx/>
              <a:buNone/>
            </a:pPr>
            <a:fld id="{E09AB5D6-6B80-8B4B-B654-1440549D6D95}" type="slidenum">
              <a:rPr lang="de-DE" sz="1200">
                <a:solidFill>
                  <a:srgbClr val="898989"/>
                </a:solidFill>
                <a:latin typeface="Calibri" charset="0"/>
              </a:rPr>
              <a:pPr algn="r">
                <a:buClrTx/>
                <a:buFontTx/>
                <a:buNone/>
              </a:pPr>
              <a:t>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1228</Words>
  <Application>Microsoft Macintosh PowerPoint</Application>
  <PresentationFormat>Bildschirmpräsentation (4:3)</PresentationFormat>
  <Paragraphs>129</Paragraphs>
  <Slides>15</Slides>
  <Notes>15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subject/>
  <dc:creator>Thomas Beyer</dc:creator>
  <cp:keywords/>
  <dc:description/>
  <cp:lastModifiedBy>Marie</cp:lastModifiedBy>
  <cp:revision>42</cp:revision>
  <cp:lastPrinted>1601-01-01T00:00:00Z</cp:lastPrinted>
  <dcterms:created xsi:type="dcterms:W3CDTF">2008-03-08T10:10:19Z</dcterms:created>
  <dcterms:modified xsi:type="dcterms:W3CDTF">2018-06-11T11:14:50Z</dcterms:modified>
</cp:coreProperties>
</file>